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3"/>
  </p:handoutMasterIdLst>
  <p:sldIdLst>
    <p:sldId id="256" r:id="rId2"/>
    <p:sldId id="295" r:id="rId3"/>
    <p:sldId id="276" r:id="rId4"/>
    <p:sldId id="273" r:id="rId5"/>
    <p:sldId id="296" r:id="rId6"/>
    <p:sldId id="297" r:id="rId7"/>
    <p:sldId id="274" r:id="rId8"/>
    <p:sldId id="275" r:id="rId9"/>
    <p:sldId id="263" r:id="rId10"/>
    <p:sldId id="271" r:id="rId11"/>
    <p:sldId id="281" r:id="rId12"/>
    <p:sldId id="282" r:id="rId13"/>
    <p:sldId id="283" r:id="rId14"/>
    <p:sldId id="284" r:id="rId15"/>
    <p:sldId id="285" r:id="rId16"/>
    <p:sldId id="286" r:id="rId17"/>
    <p:sldId id="287" r:id="rId18"/>
    <p:sldId id="288" r:id="rId19"/>
    <p:sldId id="293" r:id="rId20"/>
    <p:sldId id="289" r:id="rId21"/>
    <p:sldId id="257" r:id="rId22"/>
    <p:sldId id="258" r:id="rId23"/>
    <p:sldId id="298" r:id="rId24"/>
    <p:sldId id="259" r:id="rId25"/>
    <p:sldId id="299" r:id="rId26"/>
    <p:sldId id="300" r:id="rId27"/>
    <p:sldId id="301" r:id="rId28"/>
    <p:sldId id="277" r:id="rId29"/>
    <p:sldId id="278" r:id="rId30"/>
    <p:sldId id="302" r:id="rId31"/>
    <p:sldId id="279" r:id="rId32"/>
    <p:sldId id="280" r:id="rId33"/>
    <p:sldId id="265" r:id="rId34"/>
    <p:sldId id="266" r:id="rId35"/>
    <p:sldId id="268" r:id="rId36"/>
    <p:sldId id="269" r:id="rId37"/>
    <p:sldId id="267" r:id="rId38"/>
    <p:sldId id="270" r:id="rId39"/>
    <p:sldId id="292" r:id="rId40"/>
    <p:sldId id="262" r:id="rId41"/>
    <p:sldId id="29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7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47FC6C-C434-41A3-9FDC-62A8845B6B1B}" type="datetimeFigureOut">
              <a:rPr lang="en-US" smtClean="0"/>
              <a:pPr/>
              <a:t>7/23/2012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3FF8FA-DD1B-44AA-B9E5-C8CF5AE5E30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F9449A-A7D4-4AD2-987F-032B88780EEA}"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9449A-A7D4-4AD2-987F-032B88780EEA}"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9449A-A7D4-4AD2-987F-032B88780EEA}"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9449A-A7D4-4AD2-987F-032B88780EEA}"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F9449A-A7D4-4AD2-987F-032B88780EEA}"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F9449A-A7D4-4AD2-987F-032B88780EEA}"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F9449A-A7D4-4AD2-987F-032B88780EEA}" type="datetimeFigureOut">
              <a:rPr lang="en-US" smtClean="0"/>
              <a:pPr/>
              <a:t>7/23/2012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F9449A-A7D4-4AD2-987F-032B88780EEA}" type="datetimeFigureOut">
              <a:rPr lang="en-US" smtClean="0"/>
              <a:pPr/>
              <a:t>7/23/2012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9449A-A7D4-4AD2-987F-032B88780EEA}" type="datetimeFigureOut">
              <a:rPr lang="en-US" smtClean="0"/>
              <a:pPr/>
              <a:t>7/23/2012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9449A-A7D4-4AD2-987F-032B88780EEA}"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9449A-A7D4-4AD2-987F-032B88780EEA}"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E7544-81B5-44D6-8631-81C1FDDB9C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F9449A-A7D4-4AD2-987F-032B88780EEA}" type="datetimeFigureOut">
              <a:rPr lang="en-US" smtClean="0"/>
              <a:pPr/>
              <a:t>7/23/2012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7E7544-81B5-44D6-8631-81C1FDDB9C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19200"/>
            <a:ext cx="8077200" cy="2381251"/>
          </a:xfrm>
        </p:spPr>
        <p:txBody>
          <a:bodyPr>
            <a:normAutofit fontScale="90000"/>
          </a:bodyPr>
          <a:lstStyle/>
          <a:p>
            <a:pPr algn="l"/>
            <a:r>
              <a:rPr lang="en-US" b="1" dirty="0" smtClean="0"/>
              <a:t>Importance of Biodiversity for agricultural intensification and climate change </a:t>
            </a:r>
            <a:r>
              <a:rPr lang="en-US" b="1" dirty="0" smtClean="0"/>
              <a:t>adaptation </a:t>
            </a:r>
            <a:r>
              <a:rPr lang="en-US" b="1" dirty="0" smtClean="0"/>
              <a:t>in Ethiopia</a:t>
            </a:r>
            <a:endParaRPr lang="en-US" dirty="0"/>
          </a:p>
        </p:txBody>
      </p:sp>
      <p:sp>
        <p:nvSpPr>
          <p:cNvPr id="3" name="Subtitle 2"/>
          <p:cNvSpPr>
            <a:spLocks noGrp="1"/>
          </p:cNvSpPr>
          <p:nvPr>
            <p:ph type="subTitle" idx="1"/>
          </p:nvPr>
        </p:nvSpPr>
        <p:spPr>
          <a:xfrm>
            <a:off x="1371600" y="4648200"/>
            <a:ext cx="6400800" cy="990600"/>
          </a:xfrm>
        </p:spPr>
        <p:txBody>
          <a:bodyPr>
            <a:normAutofit fontScale="92500" lnSpcReduction="20000"/>
          </a:bodyPr>
          <a:lstStyle/>
          <a:p>
            <a:r>
              <a:rPr lang="en-US" dirty="0" err="1" smtClean="0"/>
              <a:t>Gemedo</a:t>
            </a:r>
            <a:r>
              <a:rPr lang="en-US" dirty="0" smtClean="0"/>
              <a:t> </a:t>
            </a:r>
            <a:r>
              <a:rPr lang="en-US" dirty="0" err="1" smtClean="0"/>
              <a:t>Dalle</a:t>
            </a:r>
            <a:r>
              <a:rPr lang="en-US" dirty="0" smtClean="0"/>
              <a:t> (PhD)</a:t>
            </a:r>
          </a:p>
          <a:p>
            <a:r>
              <a:rPr lang="en-US" dirty="0" smtClean="0"/>
              <a:t>Institute of Biodiversity Conservation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Biodiversity ---</a:t>
            </a:r>
            <a:endParaRPr lang="en-US" dirty="0"/>
          </a:p>
        </p:txBody>
      </p:sp>
      <p:sp>
        <p:nvSpPr>
          <p:cNvPr id="3" name="Content Placeholder 2"/>
          <p:cNvSpPr>
            <a:spLocks noGrp="1"/>
          </p:cNvSpPr>
          <p:nvPr>
            <p:ph idx="1"/>
          </p:nvPr>
        </p:nvSpPr>
        <p:spPr/>
        <p:txBody>
          <a:bodyPr/>
          <a:lstStyle/>
          <a:p>
            <a:r>
              <a:rPr lang="en-US" dirty="0" smtClean="0"/>
              <a:t>conservation and sustainable use of the </a:t>
            </a:r>
            <a:r>
              <a:rPr lang="en-US" dirty="0" smtClean="0">
                <a:solidFill>
                  <a:srgbClr val="FF0000"/>
                </a:solidFill>
              </a:rPr>
              <a:t>diversity of cultivated plants </a:t>
            </a:r>
            <a:r>
              <a:rPr lang="en-US" dirty="0" smtClean="0"/>
              <a:t>and </a:t>
            </a:r>
            <a:r>
              <a:rPr lang="en-US" dirty="0" smtClean="0">
                <a:solidFill>
                  <a:srgbClr val="FF0000"/>
                </a:solidFill>
              </a:rPr>
              <a:t>domestic animal breeds </a:t>
            </a:r>
            <a:r>
              <a:rPr lang="en-US" dirty="0" smtClean="0"/>
              <a:t>are fundamental for achieving the first Millennium Development Goal</a:t>
            </a:r>
          </a:p>
          <a:p>
            <a:pPr lvl="1"/>
            <a:r>
              <a:rPr lang="en-US" sz="3600" dirty="0" smtClean="0">
                <a:solidFill>
                  <a:srgbClr val="FF0000"/>
                </a:solidFill>
              </a:rPr>
              <a:t>to eradicate extreme poverty and hunger</a:t>
            </a:r>
          </a:p>
          <a:p>
            <a:pPr lvl="1">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Biodiversity Conservation and agricultural intensification</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Conservation of biological diversity must be reconciled with agricultural intensification.</a:t>
            </a:r>
          </a:p>
          <a:p>
            <a:pPr lvl="1"/>
            <a:r>
              <a:rPr lang="en-US" sz="3600" dirty="0" smtClean="0"/>
              <a:t>Plant </a:t>
            </a:r>
            <a:r>
              <a:rPr lang="en-US" sz="3600" dirty="0" smtClean="0">
                <a:solidFill>
                  <a:srgbClr val="FF0000"/>
                </a:solidFill>
              </a:rPr>
              <a:t>breeding and commercial seed production </a:t>
            </a:r>
            <a:r>
              <a:rPr lang="en-US" sz="3600" dirty="0" smtClean="0"/>
              <a:t>have contributed substantially to the reduction of genetic diversity within individual species.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Biodiversity Conservation and agricultural intensification ---</a:t>
            </a:r>
            <a:endParaRPr lang="en-US" dirty="0"/>
          </a:p>
        </p:txBody>
      </p:sp>
      <p:sp>
        <p:nvSpPr>
          <p:cNvPr id="3" name="Content Placeholder 2"/>
          <p:cNvSpPr>
            <a:spLocks noGrp="1"/>
          </p:cNvSpPr>
          <p:nvPr>
            <p:ph idx="1"/>
          </p:nvPr>
        </p:nvSpPr>
        <p:spPr/>
        <p:txBody>
          <a:bodyPr>
            <a:normAutofit fontScale="92500"/>
          </a:bodyPr>
          <a:lstStyle/>
          <a:p>
            <a:r>
              <a:rPr lang="en-US" dirty="0" smtClean="0"/>
              <a:t>The number of varieties of any given crop is constantly </a:t>
            </a:r>
            <a:r>
              <a:rPr lang="en-US" dirty="0" smtClean="0">
                <a:solidFill>
                  <a:srgbClr val="FF0000"/>
                </a:solidFill>
              </a:rPr>
              <a:t>decreasing</a:t>
            </a:r>
            <a:r>
              <a:rPr lang="en-US" dirty="0" smtClean="0"/>
              <a:t> and the varieties are becoming increasingly </a:t>
            </a:r>
            <a:r>
              <a:rPr lang="en-US" dirty="0" smtClean="0">
                <a:solidFill>
                  <a:srgbClr val="FF0000"/>
                </a:solidFill>
              </a:rPr>
              <a:t>uniform</a:t>
            </a:r>
            <a:r>
              <a:rPr lang="en-US" dirty="0" smtClean="0"/>
              <a:t>, while certain </a:t>
            </a:r>
            <a:r>
              <a:rPr lang="en-US" dirty="0" smtClean="0">
                <a:solidFill>
                  <a:srgbClr val="FF0000"/>
                </a:solidFill>
              </a:rPr>
              <a:t>characteristics are being lost </a:t>
            </a:r>
            <a:r>
              <a:rPr lang="en-US" dirty="0" smtClean="0"/>
              <a:t>during the process. </a:t>
            </a:r>
          </a:p>
          <a:p>
            <a:pPr>
              <a:buNone/>
            </a:pPr>
            <a:endParaRPr lang="en-US" dirty="0" smtClean="0"/>
          </a:p>
          <a:p>
            <a:r>
              <a:rPr lang="en-US" dirty="0" smtClean="0"/>
              <a:t>In view of the necessity of adapting to climate change and of ensuring global food security, this ‘</a:t>
            </a:r>
            <a:r>
              <a:rPr lang="en-US" dirty="0" smtClean="0">
                <a:solidFill>
                  <a:srgbClr val="FF0000"/>
                </a:solidFill>
              </a:rPr>
              <a:t>genetic erosion</a:t>
            </a:r>
            <a:r>
              <a:rPr lang="en-US" dirty="0" smtClean="0"/>
              <a:t>’ threatens the existence of the global population.</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Intensification---</a:t>
            </a:r>
            <a:endParaRPr lang="en-US" dirty="0"/>
          </a:p>
        </p:txBody>
      </p:sp>
      <p:sp>
        <p:nvSpPr>
          <p:cNvPr id="3" name="Content Placeholder 2"/>
          <p:cNvSpPr>
            <a:spLocks noGrp="1"/>
          </p:cNvSpPr>
          <p:nvPr>
            <p:ph idx="1"/>
          </p:nvPr>
        </p:nvSpPr>
        <p:spPr/>
        <p:txBody>
          <a:bodyPr>
            <a:normAutofit fontScale="92500"/>
          </a:bodyPr>
          <a:lstStyle/>
          <a:p>
            <a:r>
              <a:rPr lang="en-US" dirty="0" smtClean="0"/>
              <a:t>To feed the ever  increasing world population, further agricultural intensification is required. </a:t>
            </a:r>
          </a:p>
          <a:p>
            <a:r>
              <a:rPr lang="en-US" dirty="0" smtClean="0"/>
              <a:t>The potential to expand agricultural land to feed this population, however, is very limited. </a:t>
            </a:r>
          </a:p>
          <a:p>
            <a:r>
              <a:rPr lang="en-US" dirty="0" smtClean="0"/>
              <a:t>In order for intensification to be sustainable, agriculture must start </a:t>
            </a:r>
            <a:r>
              <a:rPr lang="en-US" dirty="0" smtClean="0">
                <a:solidFill>
                  <a:srgbClr val="FF0000"/>
                </a:solidFill>
              </a:rPr>
              <a:t>using nutrients and energy more efficiently</a:t>
            </a:r>
            <a:r>
              <a:rPr lang="en-US" dirty="0" smtClean="0"/>
              <a:t>, it must </a:t>
            </a:r>
            <a:r>
              <a:rPr lang="en-US" dirty="0" smtClean="0">
                <a:solidFill>
                  <a:srgbClr val="FF0000"/>
                </a:solidFill>
              </a:rPr>
              <a:t>sustain ecosystems </a:t>
            </a:r>
            <a:r>
              <a:rPr lang="en-US" dirty="0" smtClean="0"/>
              <a:t>and their functions while </a:t>
            </a:r>
            <a:r>
              <a:rPr lang="en-US" dirty="0" smtClean="0">
                <a:solidFill>
                  <a:srgbClr val="FF0000"/>
                </a:solidFill>
              </a:rPr>
              <a:t>conserving biodiversity</a:t>
            </a:r>
            <a:r>
              <a:rPr lang="en-US" dirty="0" smtClean="0"/>
              <a:t>, and it has to be climate-friendly.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Intensification---</a:t>
            </a:r>
            <a:endParaRPr lang="en-US" dirty="0"/>
          </a:p>
        </p:txBody>
      </p:sp>
      <p:sp>
        <p:nvSpPr>
          <p:cNvPr id="3" name="Content Placeholder 2"/>
          <p:cNvSpPr>
            <a:spLocks noGrp="1"/>
          </p:cNvSpPr>
          <p:nvPr>
            <p:ph idx="1"/>
          </p:nvPr>
        </p:nvSpPr>
        <p:spPr/>
        <p:txBody>
          <a:bodyPr>
            <a:normAutofit lnSpcReduction="10000"/>
          </a:bodyPr>
          <a:lstStyle/>
          <a:p>
            <a:r>
              <a:rPr lang="en-US" dirty="0" err="1" smtClean="0"/>
              <a:t>Harmonising</a:t>
            </a:r>
            <a:r>
              <a:rPr lang="en-US" dirty="0" smtClean="0"/>
              <a:t> intensification and sustainability can most easily be achieved in the resource poor areas farmed by peasants </a:t>
            </a:r>
          </a:p>
          <a:p>
            <a:pPr lvl="1"/>
            <a:r>
              <a:rPr lang="en-US" dirty="0" smtClean="0"/>
              <a:t>On smallholdings</a:t>
            </a:r>
          </a:p>
          <a:p>
            <a:r>
              <a:rPr lang="en-US" dirty="0" smtClean="0"/>
              <a:t>One possibility for increasing the yield potential of traditionally  farmed lands is </a:t>
            </a:r>
            <a:r>
              <a:rPr lang="en-US" dirty="0" smtClean="0">
                <a:solidFill>
                  <a:srgbClr val="FF0000"/>
                </a:solidFill>
              </a:rPr>
              <a:t>plant breeding</a:t>
            </a:r>
            <a:r>
              <a:rPr lang="en-US" dirty="0" smtClean="0"/>
              <a:t>, another is increasing </a:t>
            </a:r>
            <a:r>
              <a:rPr lang="en-US" dirty="0" err="1" smtClean="0">
                <a:solidFill>
                  <a:srgbClr val="FF0000"/>
                </a:solidFill>
              </a:rPr>
              <a:t>onfarm</a:t>
            </a:r>
            <a:r>
              <a:rPr lang="en-US" dirty="0" smtClean="0">
                <a:solidFill>
                  <a:srgbClr val="FF0000"/>
                </a:solidFill>
              </a:rPr>
              <a:t> species diversity</a:t>
            </a:r>
            <a:r>
              <a:rPr lang="en-US" dirty="0" smtClean="0"/>
              <a:t>. </a:t>
            </a:r>
          </a:p>
          <a:p>
            <a:pPr lvl="1"/>
            <a:r>
              <a:rPr lang="en-US" dirty="0" smtClean="0"/>
              <a:t>These are key steps to improving food security.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Contribution of local farmers’ varieties to agricultural intensification</a:t>
            </a:r>
            <a:endParaRPr lang="en-US" dirty="0"/>
          </a:p>
        </p:txBody>
      </p:sp>
      <p:sp>
        <p:nvSpPr>
          <p:cNvPr id="3" name="Content Placeholder 2"/>
          <p:cNvSpPr>
            <a:spLocks noGrp="1"/>
          </p:cNvSpPr>
          <p:nvPr>
            <p:ph idx="1"/>
          </p:nvPr>
        </p:nvSpPr>
        <p:spPr>
          <a:xfrm>
            <a:off x="457200" y="1600200"/>
            <a:ext cx="8229600" cy="4648200"/>
          </a:xfrm>
        </p:spPr>
        <p:txBody>
          <a:bodyPr>
            <a:normAutofit/>
          </a:bodyPr>
          <a:lstStyle/>
          <a:p>
            <a:r>
              <a:rPr lang="en-US" dirty="0" smtClean="0"/>
              <a:t>In order to generate new varieties, breeders systematically </a:t>
            </a:r>
            <a:r>
              <a:rPr lang="en-US" dirty="0" err="1" smtClean="0"/>
              <a:t>utilise</a:t>
            </a:r>
            <a:r>
              <a:rPr lang="en-US" dirty="0" smtClean="0"/>
              <a:t> farmers’ local varieties that are </a:t>
            </a:r>
            <a:r>
              <a:rPr lang="en-US" dirty="0" smtClean="0">
                <a:solidFill>
                  <a:srgbClr val="FF0000"/>
                </a:solidFill>
              </a:rPr>
              <a:t>genetically diverse </a:t>
            </a:r>
            <a:r>
              <a:rPr lang="en-US" dirty="0" smtClean="0"/>
              <a:t>and have </a:t>
            </a:r>
            <a:r>
              <a:rPr lang="en-US" dirty="0" smtClean="0">
                <a:solidFill>
                  <a:srgbClr val="FF0000"/>
                </a:solidFill>
              </a:rPr>
              <a:t>adapted</a:t>
            </a:r>
            <a:r>
              <a:rPr lang="en-US" dirty="0" smtClean="0"/>
              <a:t> ecologically. </a:t>
            </a:r>
          </a:p>
          <a:p>
            <a:r>
              <a:rPr lang="en-US" dirty="0" smtClean="0"/>
              <a:t>This involves bringing together seed from different origins and recombining them through </a:t>
            </a:r>
            <a:r>
              <a:rPr lang="en-US" dirty="0" smtClean="0">
                <a:solidFill>
                  <a:srgbClr val="FF0000"/>
                </a:solidFill>
              </a:rPr>
              <a:t>crossbreeding</a:t>
            </a:r>
            <a:r>
              <a:rPr lang="en-US"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 varieties ----</a:t>
            </a:r>
            <a:endParaRPr lang="en-US" dirty="0"/>
          </a:p>
        </p:txBody>
      </p:sp>
      <p:sp>
        <p:nvSpPr>
          <p:cNvPr id="3" name="Content Placeholder 2"/>
          <p:cNvSpPr>
            <a:spLocks noGrp="1"/>
          </p:cNvSpPr>
          <p:nvPr>
            <p:ph idx="1"/>
          </p:nvPr>
        </p:nvSpPr>
        <p:spPr/>
        <p:txBody>
          <a:bodyPr>
            <a:normAutofit lnSpcReduction="10000"/>
          </a:bodyPr>
          <a:lstStyle/>
          <a:p>
            <a:r>
              <a:rPr lang="en-US" dirty="0" smtClean="0"/>
              <a:t>The resulting mixtures, also known as ‘</a:t>
            </a:r>
            <a:r>
              <a:rPr lang="en-US" dirty="0" smtClean="0">
                <a:solidFill>
                  <a:srgbClr val="FF0000"/>
                </a:solidFill>
              </a:rPr>
              <a:t>composite cross populations</a:t>
            </a:r>
            <a:r>
              <a:rPr lang="en-US" dirty="0" smtClean="0"/>
              <a:t>’, can also be crossed with high yielding varieties. </a:t>
            </a:r>
          </a:p>
          <a:p>
            <a:r>
              <a:rPr lang="en-US" dirty="0" smtClean="0"/>
              <a:t>From these crosses, the best progenies are selected and again propagated as bulk. </a:t>
            </a:r>
          </a:p>
          <a:p>
            <a:r>
              <a:rPr lang="en-US" dirty="0" smtClean="0"/>
              <a:t>In this manner, the populations are subjected to natural and artificial selection processes, ultimately resulting in a </a:t>
            </a:r>
            <a:r>
              <a:rPr lang="en-US" dirty="0" smtClean="0">
                <a:solidFill>
                  <a:srgbClr val="FF0000"/>
                </a:solidFill>
              </a:rPr>
              <a:t>modern local variety </a:t>
            </a:r>
            <a:r>
              <a:rPr lang="en-US" dirty="0" smtClean="0"/>
              <a:t>with good performance characteristics.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 varieties ----</a:t>
            </a:r>
            <a:endParaRPr lang="en-US" dirty="0"/>
          </a:p>
        </p:txBody>
      </p:sp>
      <p:sp>
        <p:nvSpPr>
          <p:cNvPr id="3" name="Content Placeholder 2"/>
          <p:cNvSpPr>
            <a:spLocks noGrp="1"/>
          </p:cNvSpPr>
          <p:nvPr>
            <p:ph idx="1"/>
          </p:nvPr>
        </p:nvSpPr>
        <p:spPr/>
        <p:txBody>
          <a:bodyPr>
            <a:normAutofit lnSpcReduction="10000"/>
          </a:bodyPr>
          <a:lstStyle/>
          <a:p>
            <a:r>
              <a:rPr lang="en-US" dirty="0" smtClean="0"/>
              <a:t>For example, it has been shown that </a:t>
            </a:r>
            <a:r>
              <a:rPr lang="en-US" dirty="0" smtClean="0">
                <a:solidFill>
                  <a:srgbClr val="FF0000"/>
                </a:solidFill>
              </a:rPr>
              <a:t>composite cross populations of barley</a:t>
            </a:r>
            <a:r>
              <a:rPr lang="en-US" dirty="0" smtClean="0"/>
              <a:t> in Syria are superior to the leading high yielding varieties, because they adapt very well to various ecological conditions. </a:t>
            </a:r>
          </a:p>
          <a:p>
            <a:r>
              <a:rPr lang="en-US" dirty="0" smtClean="0"/>
              <a:t>Furthermore, scientists conclude that natural selection </a:t>
            </a:r>
            <a:r>
              <a:rPr lang="en-US" dirty="0" err="1" smtClean="0"/>
              <a:t>favours</a:t>
            </a:r>
            <a:r>
              <a:rPr lang="en-US" dirty="0" smtClean="0"/>
              <a:t> genotypes that also produce high yields under fluctuating environmental conditions.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 varieties ----</a:t>
            </a:r>
            <a:endParaRPr lang="en-US" dirty="0"/>
          </a:p>
        </p:txBody>
      </p:sp>
      <p:sp>
        <p:nvSpPr>
          <p:cNvPr id="3" name="Content Placeholder 2"/>
          <p:cNvSpPr>
            <a:spLocks noGrp="1"/>
          </p:cNvSpPr>
          <p:nvPr>
            <p:ph idx="1"/>
          </p:nvPr>
        </p:nvSpPr>
        <p:spPr/>
        <p:txBody>
          <a:bodyPr>
            <a:normAutofit/>
          </a:bodyPr>
          <a:lstStyle/>
          <a:p>
            <a:r>
              <a:rPr lang="en-US" dirty="0" smtClean="0"/>
              <a:t>Another important characteristic of crossbred populations is their better </a:t>
            </a:r>
            <a:r>
              <a:rPr lang="en-US" dirty="0" smtClean="0">
                <a:solidFill>
                  <a:srgbClr val="FF0000"/>
                </a:solidFill>
              </a:rPr>
              <a:t>disease resistance</a:t>
            </a:r>
            <a:r>
              <a:rPr lang="en-US" dirty="0" smtClean="0"/>
              <a:t>.</a:t>
            </a:r>
          </a:p>
          <a:p>
            <a:r>
              <a:rPr lang="en-US" dirty="0" smtClean="0"/>
              <a:t>With </a:t>
            </a:r>
            <a:r>
              <a:rPr lang="en-US" dirty="0" smtClean="0">
                <a:solidFill>
                  <a:srgbClr val="FF0000"/>
                </a:solidFill>
              </a:rPr>
              <a:t>genetically diverse </a:t>
            </a:r>
            <a:r>
              <a:rPr lang="en-US" dirty="0" smtClean="0"/>
              <a:t>populations, disease-induced yield losses can be limited. </a:t>
            </a:r>
          </a:p>
          <a:p>
            <a:r>
              <a:rPr lang="en-US" dirty="0" smtClean="0"/>
              <a:t>These populations adapt well to mutating pathogens.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 varieties ----</a:t>
            </a:r>
            <a:endParaRPr lang="en-US" dirty="0"/>
          </a:p>
        </p:txBody>
      </p:sp>
      <p:sp>
        <p:nvSpPr>
          <p:cNvPr id="3" name="Content Placeholder 2"/>
          <p:cNvSpPr>
            <a:spLocks noGrp="1"/>
          </p:cNvSpPr>
          <p:nvPr>
            <p:ph idx="1"/>
          </p:nvPr>
        </p:nvSpPr>
        <p:spPr>
          <a:xfrm>
            <a:off x="457200" y="1524000"/>
            <a:ext cx="8229600" cy="4724400"/>
          </a:xfrm>
        </p:spPr>
        <p:txBody>
          <a:bodyPr/>
          <a:lstStyle/>
          <a:p>
            <a:r>
              <a:rPr lang="en-US" dirty="0" smtClean="0"/>
              <a:t>The </a:t>
            </a:r>
            <a:r>
              <a:rPr lang="en-US" dirty="0" err="1" smtClean="0">
                <a:solidFill>
                  <a:srgbClr val="FF0000"/>
                </a:solidFill>
              </a:rPr>
              <a:t>coevolution</a:t>
            </a:r>
            <a:r>
              <a:rPr lang="en-US" dirty="0" smtClean="0"/>
              <a:t> of plants and diseases in genetically diverse populations is an effective, </a:t>
            </a:r>
            <a:r>
              <a:rPr lang="en-US" dirty="0" smtClean="0">
                <a:solidFill>
                  <a:srgbClr val="FF0000"/>
                </a:solidFill>
              </a:rPr>
              <a:t>self-regulating mechanism </a:t>
            </a:r>
            <a:r>
              <a:rPr lang="en-US" dirty="0" smtClean="0"/>
              <a:t>that maintains the disease resistance of the plant.</a:t>
            </a:r>
          </a:p>
          <a:p>
            <a:endParaRPr lang="en-US" dirty="0" smtClean="0"/>
          </a:p>
          <a:p>
            <a:r>
              <a:rPr lang="en-US" dirty="0" smtClean="0"/>
              <a:t>As </a:t>
            </a:r>
            <a:r>
              <a:rPr lang="en-US" dirty="0" smtClean="0"/>
              <a:t>a general rule, this characteristic is not found in genetically uniform crop plants.</a:t>
            </a:r>
          </a:p>
          <a:p>
            <a:pPr lvl="1"/>
            <a:r>
              <a:rPr lang="en-US" dirty="0" smtClean="0"/>
              <a:t>Monoculture????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According to the Climate Resilient Green Economy Plan, Ethiopia Follows a green growth path that fosters development and </a:t>
            </a:r>
            <a:r>
              <a:rPr lang="en-US" dirty="0" smtClean="0">
                <a:solidFill>
                  <a:srgbClr val="FF0000"/>
                </a:solidFill>
              </a:rPr>
              <a:t>sustainability</a:t>
            </a:r>
          </a:p>
          <a:p>
            <a:r>
              <a:rPr lang="en-US" dirty="0" smtClean="0"/>
              <a:t>Agriculture: Improving crop and livestock </a:t>
            </a:r>
            <a:r>
              <a:rPr lang="en-US" dirty="0" smtClean="0">
                <a:solidFill>
                  <a:srgbClr val="FF0000"/>
                </a:solidFill>
              </a:rPr>
              <a:t>production practices </a:t>
            </a:r>
            <a:r>
              <a:rPr lang="en-US" dirty="0" smtClean="0"/>
              <a:t>for higher food security and farmer income while reducing emissions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Farmer’s varieties ----</a:t>
            </a:r>
            <a:endParaRPr lang="en-US" dirty="0"/>
          </a:p>
        </p:txBody>
      </p:sp>
      <p:sp>
        <p:nvSpPr>
          <p:cNvPr id="3" name="Content Placeholder 2"/>
          <p:cNvSpPr>
            <a:spLocks noGrp="1"/>
          </p:cNvSpPr>
          <p:nvPr>
            <p:ph idx="1"/>
          </p:nvPr>
        </p:nvSpPr>
        <p:spPr/>
        <p:txBody>
          <a:bodyPr>
            <a:normAutofit/>
          </a:bodyPr>
          <a:lstStyle/>
          <a:p>
            <a:r>
              <a:rPr lang="en-US" dirty="0" smtClean="0"/>
              <a:t>Evolutionary breeding with composite crossbred populations is a very promising method for agricultural intensification, particularly </a:t>
            </a:r>
            <a:r>
              <a:rPr lang="en-US" dirty="0" smtClean="0">
                <a:solidFill>
                  <a:srgbClr val="FF0000"/>
                </a:solidFill>
              </a:rPr>
              <a:t>under ecologically disadvantageous conditions</a:t>
            </a:r>
            <a:r>
              <a:rPr lang="en-US" dirty="0" smtClean="0"/>
              <a:t>, and </a:t>
            </a:r>
            <a:r>
              <a:rPr lang="en-US" dirty="0" smtClean="0">
                <a:solidFill>
                  <a:srgbClr val="FF0000"/>
                </a:solidFill>
              </a:rPr>
              <a:t>for adapting crops to climate change-induced environmental changes</a:t>
            </a:r>
            <a:r>
              <a:rPr lang="en-US" dirty="0" smtClean="0"/>
              <a:t>.</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Genetic variation: farm animals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genetic variation that exists among farm animals is a basic requirement for efficient development and improvement of populations. </a:t>
            </a:r>
            <a:endParaRPr lang="en-US" dirty="0" smtClean="0"/>
          </a:p>
          <a:p>
            <a:r>
              <a:rPr lang="en-US" dirty="0" smtClean="0"/>
              <a:t>It </a:t>
            </a:r>
            <a:r>
              <a:rPr lang="en-US" dirty="0"/>
              <a:t>also indicates whether a population can withstand and live with changes in the environment, which can be unpredictable. </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farm animals ---</a:t>
            </a:r>
            <a:endParaRPr lang="en-US" dirty="0"/>
          </a:p>
        </p:txBody>
      </p:sp>
      <p:sp>
        <p:nvSpPr>
          <p:cNvPr id="3" name="Content Placeholder 2"/>
          <p:cNvSpPr>
            <a:spLocks noGrp="1"/>
          </p:cNvSpPr>
          <p:nvPr>
            <p:ph idx="1"/>
          </p:nvPr>
        </p:nvSpPr>
        <p:spPr/>
        <p:txBody>
          <a:bodyPr>
            <a:normAutofit lnSpcReduction="10000"/>
          </a:bodyPr>
          <a:lstStyle/>
          <a:p>
            <a:r>
              <a:rPr lang="en-US" dirty="0" smtClean="0"/>
              <a:t>The demand for food products of more diversified types and origin is increasing globally and maintenance of sufficient genetic variation is a prerequisite for this.</a:t>
            </a:r>
          </a:p>
          <a:p>
            <a:r>
              <a:rPr lang="en-US" dirty="0" smtClean="0"/>
              <a:t>Farm animals are also important in national and regional politics through their contributions to trade and landscape maintenance and represent </a:t>
            </a:r>
            <a:r>
              <a:rPr lang="en-US" dirty="0" smtClean="0">
                <a:solidFill>
                  <a:srgbClr val="FF0000"/>
                </a:solidFill>
              </a:rPr>
              <a:t>historical and cultural value.</a:t>
            </a:r>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security</a:t>
            </a:r>
            <a:endParaRPr lang="en-US" dirty="0"/>
          </a:p>
        </p:txBody>
      </p:sp>
      <p:sp>
        <p:nvSpPr>
          <p:cNvPr id="3" name="Content Placeholder 2"/>
          <p:cNvSpPr>
            <a:spLocks noGrp="1"/>
          </p:cNvSpPr>
          <p:nvPr>
            <p:ph idx="1"/>
          </p:nvPr>
        </p:nvSpPr>
        <p:spPr/>
        <p:txBody>
          <a:bodyPr>
            <a:normAutofit/>
          </a:bodyPr>
          <a:lstStyle/>
          <a:p>
            <a:r>
              <a:rPr lang="en-US" dirty="0" smtClean="0"/>
              <a:t>Food security exists when all people, at all times, have physical and economic access to sufficient, safe and nutritious food to meet their dietary needs and food preferences for an active and healthy life. </a:t>
            </a:r>
          </a:p>
          <a:p>
            <a:r>
              <a:rPr lang="en-US" dirty="0" smtClean="0"/>
              <a:t>The </a:t>
            </a:r>
            <a:r>
              <a:rPr lang="en-US" dirty="0" smtClean="0">
                <a:solidFill>
                  <a:srgbClr val="FF0000"/>
                </a:solidFill>
              </a:rPr>
              <a:t>four pillars </a:t>
            </a:r>
            <a:r>
              <a:rPr lang="en-US" dirty="0" smtClean="0"/>
              <a:t>of food security are: </a:t>
            </a:r>
            <a:r>
              <a:rPr lang="en-US" dirty="0" smtClean="0">
                <a:solidFill>
                  <a:srgbClr val="FF0000"/>
                </a:solidFill>
              </a:rPr>
              <a:t>availability, stability of supply, access and utilization.</a:t>
            </a:r>
            <a:endParaRPr lang="en-US"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Food security</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Farmer’ varieties and Farm </a:t>
            </a:r>
            <a:r>
              <a:rPr lang="en-US" dirty="0"/>
              <a:t>animals play a major role in global food supply. </a:t>
            </a:r>
            <a:endParaRPr lang="en-US" dirty="0" smtClean="0"/>
          </a:p>
          <a:p>
            <a:r>
              <a:rPr lang="en-US" dirty="0" smtClean="0"/>
              <a:t>Calculations </a:t>
            </a:r>
            <a:r>
              <a:rPr lang="en-US" dirty="0"/>
              <a:t>done </a:t>
            </a:r>
            <a:r>
              <a:rPr lang="en-US" dirty="0" smtClean="0"/>
              <a:t>by FAO indicate </a:t>
            </a:r>
            <a:r>
              <a:rPr lang="en-US" dirty="0"/>
              <a:t>that 30 – 40% of the energy intake of all humans derives from farm animal products and this proportion is increasing gradually over time</a:t>
            </a:r>
            <a:r>
              <a:rPr lang="en-US" dirty="0" smtClean="0"/>
              <a:t>.</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World Food Summit Declaration on improving food security: biodiversity </a:t>
            </a:r>
            <a:endParaRPr lang="en-US" dirty="0"/>
          </a:p>
        </p:txBody>
      </p:sp>
      <p:sp>
        <p:nvSpPr>
          <p:cNvPr id="3" name="Content Placeholder 2"/>
          <p:cNvSpPr>
            <a:spLocks noGrp="1"/>
          </p:cNvSpPr>
          <p:nvPr>
            <p:ph idx="1"/>
          </p:nvPr>
        </p:nvSpPr>
        <p:spPr/>
        <p:txBody>
          <a:bodyPr>
            <a:normAutofit/>
          </a:bodyPr>
          <a:lstStyle/>
          <a:p>
            <a:r>
              <a:rPr lang="en-US" dirty="0" smtClean="0"/>
              <a:t>Implement sustainable practices, including responsible fisheries, improved resource use, protection of the environment, conservation of the natural resource base and enhanced use of ecosystem services.</a:t>
            </a:r>
          </a:p>
          <a:p>
            <a:r>
              <a:rPr lang="en-US" dirty="0" smtClean="0"/>
              <a:t>Ensure better management of the biodiversity associated with food and agriculture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Crop–livestock systems</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Crop–livestock systems provide opportunities for:</a:t>
            </a:r>
          </a:p>
          <a:p>
            <a:pPr lvl="1"/>
            <a:r>
              <a:rPr lang="en-US" dirty="0" smtClean="0"/>
              <a:t>diversification, </a:t>
            </a:r>
          </a:p>
          <a:p>
            <a:pPr lvl="1"/>
            <a:r>
              <a:rPr lang="en-US" dirty="0" smtClean="0"/>
              <a:t>nutrient cycling and </a:t>
            </a:r>
          </a:p>
          <a:p>
            <a:pPr lvl="1"/>
            <a:r>
              <a:rPr lang="en-US" dirty="0" smtClean="0"/>
              <a:t>greater energy efficiency</a:t>
            </a:r>
          </a:p>
          <a:p>
            <a:r>
              <a:rPr lang="en-US" dirty="0" smtClean="0"/>
              <a:t>Mixed systems enable the integration of different enterprises on the farm; livestock provide draught power and manure, while crop residues are fed to livestock.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Crop-livestock ---</a:t>
            </a:r>
            <a:endParaRPr lang="en-US" dirty="0"/>
          </a:p>
        </p:txBody>
      </p:sp>
      <p:sp>
        <p:nvSpPr>
          <p:cNvPr id="3" name="Content Placeholder 2"/>
          <p:cNvSpPr>
            <a:spLocks noGrp="1"/>
          </p:cNvSpPr>
          <p:nvPr>
            <p:ph idx="1"/>
          </p:nvPr>
        </p:nvSpPr>
        <p:spPr/>
        <p:txBody>
          <a:bodyPr/>
          <a:lstStyle/>
          <a:p>
            <a:r>
              <a:rPr lang="en-US" dirty="0" smtClean="0"/>
              <a:t>Deriving income from multiple sources (livestock and crops) offers farmers options for buffering </a:t>
            </a:r>
            <a:r>
              <a:rPr lang="en-US" dirty="0" smtClean="0">
                <a:solidFill>
                  <a:srgbClr val="FF0000"/>
                </a:solidFill>
              </a:rPr>
              <a:t>crop failures or animal disease outbreaks</a:t>
            </a:r>
          </a:p>
          <a:p>
            <a:r>
              <a:rPr lang="en-US" dirty="0" smtClean="0"/>
              <a:t>acts as a risk management strategy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The benefits of diversity and multi-species approaches</a:t>
            </a:r>
            <a:endParaRPr lang="en-US" dirty="0"/>
          </a:p>
        </p:txBody>
      </p:sp>
      <p:sp>
        <p:nvSpPr>
          <p:cNvPr id="3" name="Content Placeholder 2"/>
          <p:cNvSpPr>
            <a:spLocks noGrp="1"/>
          </p:cNvSpPr>
          <p:nvPr>
            <p:ph idx="1"/>
          </p:nvPr>
        </p:nvSpPr>
        <p:spPr/>
        <p:txBody>
          <a:bodyPr>
            <a:normAutofit/>
          </a:bodyPr>
          <a:lstStyle/>
          <a:p>
            <a:r>
              <a:rPr lang="en-US" b="1" dirty="0" smtClean="0"/>
              <a:t>The crop and livestock systems that are often the focus of agricultural improvement are, in practice, parts of a larger landscape that includes a wide range of wild, weedy and feral species that can play key roles in </a:t>
            </a:r>
            <a:r>
              <a:rPr lang="en-US" b="1" dirty="0" smtClean="0">
                <a:solidFill>
                  <a:srgbClr val="FF0000"/>
                </a:solidFill>
              </a:rPr>
              <a:t>ensuring agricultural production and ecosystem function</a:t>
            </a:r>
            <a:r>
              <a:rPr lang="en-US" b="1" dirty="0" smtClean="0"/>
              <a:t>.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The benefits of diversity and multi-species approaches</a:t>
            </a:r>
            <a:endParaRPr lang="en-US" dirty="0"/>
          </a:p>
        </p:txBody>
      </p:sp>
      <p:sp>
        <p:nvSpPr>
          <p:cNvPr id="3" name="Content Placeholder 2"/>
          <p:cNvSpPr>
            <a:spLocks noGrp="1"/>
          </p:cNvSpPr>
          <p:nvPr>
            <p:ph idx="1"/>
          </p:nvPr>
        </p:nvSpPr>
        <p:spPr/>
        <p:txBody>
          <a:bodyPr>
            <a:normAutofit/>
          </a:bodyPr>
          <a:lstStyle/>
          <a:p>
            <a:r>
              <a:rPr lang="en-US" b="1" dirty="0" smtClean="0"/>
              <a:t>Wild species that are needed for agriculture include </a:t>
            </a:r>
            <a:r>
              <a:rPr lang="en-US" b="1" dirty="0" smtClean="0">
                <a:solidFill>
                  <a:srgbClr val="FF0000"/>
                </a:solidFill>
              </a:rPr>
              <a:t>pollinator species, crop wild relatives and soil biota</a:t>
            </a:r>
            <a:r>
              <a:rPr lang="en-US" b="1" dirty="0" smtClean="0"/>
              <a:t>. </a:t>
            </a:r>
          </a:p>
          <a:p>
            <a:r>
              <a:rPr lang="en-US" b="1" dirty="0" smtClean="0"/>
              <a:t>Wildlife in the form of animals consumed as </a:t>
            </a:r>
            <a:r>
              <a:rPr lang="en-US" b="1" dirty="0" err="1" smtClean="0">
                <a:solidFill>
                  <a:srgbClr val="FF0000"/>
                </a:solidFill>
              </a:rPr>
              <a:t>bushmeat</a:t>
            </a:r>
            <a:r>
              <a:rPr lang="en-US" b="1" dirty="0" smtClean="0">
                <a:solidFill>
                  <a:srgbClr val="FF0000"/>
                </a:solidFill>
              </a:rPr>
              <a:t>, wild fruit species or other species </a:t>
            </a:r>
            <a:r>
              <a:rPr lang="en-US" b="1" dirty="0" smtClean="0"/>
              <a:t>occurring in and around agricultural fields can play an important role in feeding the population in various regions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a:xfrm>
            <a:off x="685800" y="1600200"/>
            <a:ext cx="8077200" cy="4525963"/>
          </a:xfrm>
        </p:spPr>
        <p:txBody>
          <a:bodyPr>
            <a:normAutofit/>
          </a:bodyPr>
          <a:lstStyle/>
          <a:p>
            <a:r>
              <a:rPr lang="en-US" dirty="0" smtClean="0"/>
              <a:t>Biodiversity is crucial to human wellbeing, </a:t>
            </a:r>
            <a:r>
              <a:rPr lang="en-US" dirty="0" smtClean="0">
                <a:solidFill>
                  <a:srgbClr val="FF0000"/>
                </a:solidFill>
              </a:rPr>
              <a:t>sustainable development and poverty reduction</a:t>
            </a:r>
            <a:r>
              <a:rPr lang="en-US" dirty="0" smtClean="0"/>
              <a:t>.</a:t>
            </a:r>
          </a:p>
          <a:p>
            <a:r>
              <a:rPr lang="en-US" dirty="0" smtClean="0"/>
              <a:t>Biodiversity contributes directly (through provisioning, regulating, and cultural ecosystem services) and indirectly (through supporting ecosystem services</a:t>
            </a:r>
          </a:p>
          <a:p>
            <a:r>
              <a:rPr lang="en-US" dirty="0" smtClean="0"/>
              <a:t>Freedom of choice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pPr algn="l"/>
            <a:r>
              <a:rPr lang="en-US" dirty="0" smtClean="0"/>
              <a:t>Benefits of </a:t>
            </a:r>
            <a:r>
              <a:rPr lang="en-US" dirty="0" err="1" smtClean="0"/>
              <a:t>biodiverse</a:t>
            </a:r>
            <a:r>
              <a:rPr lang="en-US" dirty="0" smtClean="0"/>
              <a:t> </a:t>
            </a:r>
            <a:r>
              <a:rPr lang="en-US" dirty="0" err="1" smtClean="0"/>
              <a:t>agroecology</a:t>
            </a:r>
            <a:r>
              <a:rPr lang="en-US" dirty="0" smtClean="0"/>
              <a:t> to adaptation</a:t>
            </a:r>
            <a:endParaRPr lang="en-US" dirty="0"/>
          </a:p>
        </p:txBody>
      </p:sp>
      <p:sp>
        <p:nvSpPr>
          <p:cNvPr id="3" name="Content Placeholder 2"/>
          <p:cNvSpPr>
            <a:spLocks noGrp="1"/>
          </p:cNvSpPr>
          <p:nvPr>
            <p:ph idx="1"/>
          </p:nvPr>
        </p:nvSpPr>
        <p:spPr/>
        <p:txBody>
          <a:bodyPr>
            <a:normAutofit/>
          </a:bodyPr>
          <a:lstStyle/>
          <a:p>
            <a:r>
              <a:rPr lang="en-US" dirty="0" smtClean="0"/>
              <a:t>Yield increases frequently result due to the combination of: </a:t>
            </a:r>
          </a:p>
          <a:p>
            <a:pPr lvl="1"/>
            <a:r>
              <a:rPr lang="en-US" dirty="0" smtClean="0"/>
              <a:t>Organic matter accumulation and nutrient cycling </a:t>
            </a:r>
          </a:p>
          <a:p>
            <a:pPr lvl="1"/>
            <a:r>
              <a:rPr lang="en-US" dirty="0" smtClean="0"/>
              <a:t>Increased soil biological activity </a:t>
            </a:r>
          </a:p>
          <a:p>
            <a:pPr lvl="1"/>
            <a:r>
              <a:rPr lang="en-US" dirty="0" smtClean="0"/>
              <a:t>Natural control mechanisms (disease suppression, </a:t>
            </a:r>
            <a:r>
              <a:rPr lang="en-US" dirty="0" err="1" smtClean="0"/>
              <a:t>biocontrol</a:t>
            </a:r>
            <a:r>
              <a:rPr lang="en-US" dirty="0" smtClean="0"/>
              <a:t> of insects, weed interference) </a:t>
            </a:r>
          </a:p>
          <a:p>
            <a:pPr lvl="1"/>
            <a:r>
              <a:rPr lang="en-US" dirty="0" smtClean="0"/>
              <a:t>Resource conservation and regeneration (including soil, water and </a:t>
            </a:r>
            <a:r>
              <a:rPr lang="en-US" dirty="0" err="1" smtClean="0"/>
              <a:t>germplasm</a:t>
            </a:r>
            <a:r>
              <a:rPr lang="en-US" dirty="0" smtClean="0"/>
              <a:t>)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use of multi-species and multi-breed herds and flocks is one strategy that many traditional livestock farmers use to maintain high diversity in on-farm niches and to buffer against climatic and economic adversities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Different breeds and species make different contributions to livelihoods through provision of food, </a:t>
            </a:r>
            <a:r>
              <a:rPr lang="en-US" dirty="0" err="1" smtClean="0"/>
              <a:t>fibre</a:t>
            </a:r>
            <a:r>
              <a:rPr lang="en-US" dirty="0" smtClean="0"/>
              <a:t>, fertilizer, cash income, draught power and transportation. </a:t>
            </a:r>
          </a:p>
          <a:p>
            <a:r>
              <a:rPr lang="en-US" dirty="0" smtClean="0"/>
              <a:t>Generally, the more complex, diverse and risk-prone peasant livelihood systems are, the more they will need plant and animal genetic resources that are flexible, resistant and diverse in order to perform the required functions.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Change---</a:t>
            </a:r>
            <a:endParaRPr lang="en-US" dirty="0"/>
          </a:p>
        </p:txBody>
      </p:sp>
      <p:sp>
        <p:nvSpPr>
          <p:cNvPr id="3" name="Content Placeholder 2"/>
          <p:cNvSpPr>
            <a:spLocks noGrp="1"/>
          </p:cNvSpPr>
          <p:nvPr>
            <p:ph idx="1"/>
          </p:nvPr>
        </p:nvSpPr>
        <p:spPr/>
        <p:txBody>
          <a:bodyPr>
            <a:normAutofit/>
          </a:bodyPr>
          <a:lstStyle/>
          <a:p>
            <a:r>
              <a:rPr lang="en-US" dirty="0" smtClean="0"/>
              <a:t>The ability to withstand shocks and stresses is becoming increasingly important as climate change alters seasonal temperature and rainfall patterns, disease and pest profiles and brings more frequent extreme weather events including droughts and floods.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 resilience of agricultural systems to these changes is enhanced through diverse practices that reduce risks, enrich natural resources and build synergies between different farm species and activities.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practices include:</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Complex systems</a:t>
            </a:r>
          </a:p>
          <a:p>
            <a:pPr lvl="1"/>
            <a:r>
              <a:rPr lang="en-US" dirty="0" smtClean="0"/>
              <a:t>complex and diversified systems allow crops to reach acceptable productivity levels in environmentally stressful conditions and are less vulnerable to catastrophic loss because they grow a wide range of crops in different spatial arrangements.</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Use of local genetic diversity</a:t>
            </a:r>
          </a:p>
          <a:p>
            <a:pPr lvl="1"/>
            <a:r>
              <a:rPr lang="en-US" dirty="0" smtClean="0"/>
              <a:t>diversity provides insurance against diseases and emerging pathogens and future environmental change. </a:t>
            </a:r>
          </a:p>
          <a:p>
            <a:pPr lvl="1"/>
            <a:r>
              <a:rPr lang="en-US" dirty="0" smtClean="0"/>
              <a:t>Mixed crop varieties reduce the spread of disease-carrying spores and modify environmental conditions so that they are less </a:t>
            </a:r>
            <a:r>
              <a:rPr lang="en-US" dirty="0" err="1" smtClean="0"/>
              <a:t>favourable</a:t>
            </a:r>
            <a:r>
              <a:rPr lang="en-US" dirty="0" smtClean="0"/>
              <a:t> to the spread of certain pathogens.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 Soil organic matter enhancement</a:t>
            </a:r>
          </a:p>
          <a:p>
            <a:pPr lvl="1"/>
            <a:r>
              <a:rPr lang="en-US" dirty="0" smtClean="0"/>
              <a:t>crop rotation, composting, green manures and cover crops all build active organic matter, sustaining the productivity of agricultural systems, in particular in the face of droughts.</a:t>
            </a:r>
          </a:p>
          <a:p>
            <a:endParaRPr lang="en-US"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Multiple cropping or </a:t>
            </a:r>
            <a:r>
              <a:rPr lang="en-US" dirty="0" err="1" smtClean="0"/>
              <a:t>polyculture</a:t>
            </a:r>
            <a:r>
              <a:rPr lang="en-US" dirty="0" smtClean="0"/>
              <a:t> systems</a:t>
            </a:r>
          </a:p>
          <a:p>
            <a:pPr lvl="1"/>
            <a:r>
              <a:rPr lang="en-US" dirty="0" smtClean="0"/>
              <a:t>diverse plant communities are more resistant to disturbance and more resilient to environmental perturbations. </a:t>
            </a:r>
          </a:p>
          <a:p>
            <a:pPr lvl="1"/>
            <a:r>
              <a:rPr lang="en-US" dirty="0" smtClean="0"/>
              <a:t>Intercropping, which breaks down the monoculture structure, can provide pest control benefits, weed control advantages, reduced wind erosion, and improved water infiltration.</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Yield per hectare? </a:t>
            </a:r>
            <a:endParaRPr lang="en-US" dirty="0"/>
          </a:p>
        </p:txBody>
      </p:sp>
      <p:sp>
        <p:nvSpPr>
          <p:cNvPr id="3" name="Content Placeholder 2"/>
          <p:cNvSpPr>
            <a:spLocks noGrp="1"/>
          </p:cNvSpPr>
          <p:nvPr>
            <p:ph idx="1"/>
          </p:nvPr>
        </p:nvSpPr>
        <p:spPr/>
        <p:txBody>
          <a:bodyPr>
            <a:normAutofit lnSpcReduction="10000"/>
          </a:bodyPr>
          <a:lstStyle/>
          <a:p>
            <a:r>
              <a:rPr lang="en-US" dirty="0" smtClean="0"/>
              <a:t>A simple focus of crop yields per hectare is misleading: </a:t>
            </a:r>
            <a:r>
              <a:rPr lang="en-US" dirty="0" err="1" smtClean="0"/>
              <a:t>agroecological</a:t>
            </a:r>
            <a:r>
              <a:rPr lang="en-US" dirty="0" smtClean="0"/>
              <a:t> approaches in particular demand a focus on the output of the whole farm, including:</a:t>
            </a:r>
          </a:p>
          <a:p>
            <a:pPr lvl="1"/>
            <a:r>
              <a:rPr lang="en-US" dirty="0" smtClean="0"/>
              <a:t> livestock that are an integral part of the </a:t>
            </a:r>
            <a:r>
              <a:rPr lang="en-US" dirty="0" err="1" smtClean="0"/>
              <a:t>agroecology</a:t>
            </a:r>
            <a:r>
              <a:rPr lang="en-US" dirty="0" smtClean="0"/>
              <a:t> </a:t>
            </a:r>
          </a:p>
          <a:p>
            <a:pPr lvl="1"/>
            <a:r>
              <a:rPr lang="en-US" dirty="0" smtClean="0"/>
              <a:t>Growing crops with trees or </a:t>
            </a:r>
          </a:p>
          <a:p>
            <a:pPr lvl="1"/>
            <a:r>
              <a:rPr lang="en-US" dirty="0" smtClean="0"/>
              <a:t>including goats or poultry are all common practices and all contribute to the total farm output beyond crop yields.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lnSpcReduction="10000"/>
          </a:bodyPr>
          <a:lstStyle/>
          <a:p>
            <a:r>
              <a:rPr lang="en-US" dirty="0" smtClean="0"/>
              <a:t>Our </a:t>
            </a:r>
            <a:r>
              <a:rPr lang="en-US" b="1" dirty="0" smtClean="0"/>
              <a:t>food and energy security</a:t>
            </a:r>
            <a:r>
              <a:rPr lang="en-US" dirty="0" smtClean="0"/>
              <a:t> strongly depend on biodiversity </a:t>
            </a:r>
          </a:p>
          <a:p>
            <a:r>
              <a:rPr lang="en-US" dirty="0" smtClean="0"/>
              <a:t>so does our </a:t>
            </a:r>
            <a:r>
              <a:rPr lang="en-US" b="1" dirty="0" smtClean="0"/>
              <a:t>vulnerability to natural hazards</a:t>
            </a:r>
            <a:r>
              <a:rPr lang="en-US" dirty="0" smtClean="0"/>
              <a:t> such as fires and flooding. </a:t>
            </a:r>
          </a:p>
          <a:p>
            <a:r>
              <a:rPr lang="en-US" dirty="0" smtClean="0"/>
              <a:t>Biodiversity </a:t>
            </a:r>
            <a:r>
              <a:rPr lang="en-US" dirty="0" smtClean="0">
                <a:solidFill>
                  <a:srgbClr val="FF0000"/>
                </a:solidFill>
              </a:rPr>
              <a:t>loss has negative effects </a:t>
            </a:r>
            <a:r>
              <a:rPr lang="en-US" dirty="0" smtClean="0"/>
              <a:t>on our </a:t>
            </a:r>
            <a:r>
              <a:rPr lang="en-US" b="1" dirty="0" smtClean="0"/>
              <a:t>health</a:t>
            </a:r>
            <a:r>
              <a:rPr lang="en-US" dirty="0" smtClean="0"/>
              <a:t>, </a:t>
            </a:r>
            <a:r>
              <a:rPr lang="en-US" b="1" dirty="0" smtClean="0"/>
              <a:t>material wealth</a:t>
            </a:r>
            <a:r>
              <a:rPr lang="en-US" dirty="0" smtClean="0"/>
              <a:t> and it largely </a:t>
            </a:r>
            <a:r>
              <a:rPr lang="en-US" dirty="0" smtClean="0">
                <a:solidFill>
                  <a:srgbClr val="FF0000"/>
                </a:solidFill>
              </a:rPr>
              <a:t>limits our </a:t>
            </a:r>
            <a:r>
              <a:rPr lang="en-US" b="1" dirty="0" smtClean="0">
                <a:solidFill>
                  <a:srgbClr val="FF0000"/>
                </a:solidFill>
              </a:rPr>
              <a:t>freedom of choice</a:t>
            </a:r>
            <a:r>
              <a:rPr lang="en-US" dirty="0" smtClean="0"/>
              <a:t>. </a:t>
            </a:r>
          </a:p>
          <a:p>
            <a:r>
              <a:rPr lang="en-US" dirty="0" smtClean="0"/>
              <a:t>Biodiversity loss also strongly influences our </a:t>
            </a:r>
            <a:r>
              <a:rPr lang="en-US" b="1" dirty="0" smtClean="0"/>
              <a:t>social relations</a:t>
            </a:r>
            <a:r>
              <a:rPr lang="en-US" dirty="0" smtClean="0"/>
              <a:t>. </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smtClean="0"/>
              <a:t>Agricultural biodiversity contribute to </a:t>
            </a:r>
            <a:r>
              <a:rPr lang="en-US" dirty="0" smtClean="0">
                <a:solidFill>
                  <a:srgbClr val="FF0000"/>
                </a:solidFill>
              </a:rPr>
              <a:t>improved pest and disease control</a:t>
            </a:r>
            <a:r>
              <a:rPr lang="en-US" dirty="0" smtClean="0"/>
              <a:t>, </a:t>
            </a:r>
            <a:r>
              <a:rPr lang="en-US" dirty="0" smtClean="0">
                <a:solidFill>
                  <a:srgbClr val="FF0000"/>
                </a:solidFill>
              </a:rPr>
              <a:t>nutrient availability and water use and increased yields </a:t>
            </a:r>
            <a:r>
              <a:rPr lang="en-US" dirty="0" smtClean="0"/>
              <a:t>and the production of food with better nutritional content </a:t>
            </a:r>
          </a:p>
          <a:p>
            <a:r>
              <a:rPr lang="en-US" dirty="0" smtClean="0"/>
              <a:t>Agricultural intensification can be  accomplished only if biodiversity is better conserved and managed.</a:t>
            </a:r>
          </a:p>
          <a:p>
            <a:endParaRPr lang="en-US" b="1"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a:bodyPr>
          <a:lstStyle/>
          <a:p>
            <a:r>
              <a:rPr lang="en-US" b="1" dirty="0" smtClean="0"/>
              <a:t>Biodiversity is the foundation of ecosystem services to which human well-being is intimately linked. </a:t>
            </a:r>
            <a:endParaRPr lang="en-US" dirty="0" smtClean="0"/>
          </a:p>
          <a:p>
            <a:r>
              <a:rPr lang="en-US" dirty="0" smtClean="0"/>
              <a:t>Biodiversity is necessary to:</a:t>
            </a:r>
          </a:p>
          <a:p>
            <a:pPr lvl="1"/>
            <a:r>
              <a:rPr lang="en-US" dirty="0" smtClean="0"/>
              <a:t> improve sustainability and </a:t>
            </a:r>
          </a:p>
          <a:p>
            <a:pPr lvl="1"/>
            <a:r>
              <a:rPr lang="en-US" dirty="0" smtClean="0"/>
              <a:t>cope with climate change</a:t>
            </a:r>
          </a:p>
          <a:p>
            <a:r>
              <a:rPr lang="en-US" dirty="0" smtClean="0"/>
              <a:t>Key weapon in the fight against climate change</a:t>
            </a:r>
          </a:p>
          <a:p>
            <a:r>
              <a:rPr lang="en-US" dirty="0" smtClean="0"/>
              <a:t>Biodiversity conservation is part of the solution to climate change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Practical Challenges</a:t>
            </a:r>
            <a:br>
              <a:rPr lang="en-US" dirty="0" smtClean="0"/>
            </a:br>
            <a:endParaRPr lang="en-US" dirty="0"/>
          </a:p>
        </p:txBody>
      </p:sp>
      <p:sp>
        <p:nvSpPr>
          <p:cNvPr id="3" name="Content Placeholder 2"/>
          <p:cNvSpPr>
            <a:spLocks noGrp="1"/>
          </p:cNvSpPr>
          <p:nvPr>
            <p:ph idx="1"/>
          </p:nvPr>
        </p:nvSpPr>
        <p:spPr>
          <a:xfrm>
            <a:off x="457200" y="1447800"/>
            <a:ext cx="8229600" cy="4678363"/>
          </a:xfrm>
        </p:spPr>
        <p:txBody>
          <a:bodyPr>
            <a:normAutofit/>
          </a:bodyPr>
          <a:lstStyle/>
          <a:p>
            <a:r>
              <a:rPr lang="en-US" dirty="0" smtClean="0"/>
              <a:t>Agricultural production will need to deal with major challenges over the next 40 years. </a:t>
            </a:r>
          </a:p>
          <a:p>
            <a:r>
              <a:rPr lang="en-US" dirty="0" smtClean="0"/>
              <a:t>Production will need to increase by about 70 %  to cope up with population increases and changed demands for meat, dairy and other products. </a:t>
            </a:r>
          </a:p>
          <a:p>
            <a:r>
              <a:rPr lang="en-US" dirty="0" smtClean="0"/>
              <a:t>There will be increased competition for land and water from  growing urban populations.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Practical Challenges ---</a:t>
            </a:r>
            <a:br>
              <a:rPr lang="en-US" dirty="0" smtClean="0"/>
            </a:br>
            <a:endParaRPr lang="en-US" dirty="0"/>
          </a:p>
        </p:txBody>
      </p:sp>
      <p:sp>
        <p:nvSpPr>
          <p:cNvPr id="3" name="Content Placeholder 2"/>
          <p:cNvSpPr>
            <a:spLocks noGrp="1"/>
          </p:cNvSpPr>
          <p:nvPr>
            <p:ph idx="1"/>
          </p:nvPr>
        </p:nvSpPr>
        <p:spPr/>
        <p:txBody>
          <a:bodyPr/>
          <a:lstStyle/>
          <a:p>
            <a:r>
              <a:rPr lang="en-US" dirty="0" smtClean="0"/>
              <a:t>Climate change is expected to cause substantial reductions in potential crop production </a:t>
            </a:r>
          </a:p>
          <a:p>
            <a:r>
              <a:rPr lang="en-US" dirty="0" smtClean="0"/>
              <a:t>Localized extreme events and sudden pest and disease outbreaks are already resulting in greater unpredictability  of production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Some Facts</a:t>
            </a:r>
            <a:endParaRPr lang="en-US" dirty="0"/>
          </a:p>
        </p:txBody>
      </p:sp>
      <p:sp>
        <p:nvSpPr>
          <p:cNvPr id="3" name="Content Placeholder 2"/>
          <p:cNvSpPr>
            <a:spLocks noGrp="1"/>
          </p:cNvSpPr>
          <p:nvPr>
            <p:ph idx="1"/>
          </p:nvPr>
        </p:nvSpPr>
        <p:spPr>
          <a:xfrm>
            <a:off x="457200" y="1371600"/>
            <a:ext cx="8382000" cy="4876800"/>
          </a:xfrm>
        </p:spPr>
        <p:txBody>
          <a:bodyPr>
            <a:normAutofit/>
          </a:bodyPr>
          <a:lstStyle/>
          <a:p>
            <a:pPr lvl="0"/>
            <a:r>
              <a:rPr lang="en-US" dirty="0" smtClean="0"/>
              <a:t>Biodiversity is essential to global food security and nutrition and also serves as a safety-net to poor households during times of crisis.</a:t>
            </a:r>
          </a:p>
          <a:p>
            <a:pPr lvl="0"/>
            <a:r>
              <a:rPr lang="en-US" dirty="0" smtClean="0">
                <a:solidFill>
                  <a:srgbClr val="FF0000"/>
                </a:solidFill>
              </a:rPr>
              <a:t>Increased diversity of genes </a:t>
            </a:r>
            <a:r>
              <a:rPr lang="en-US" dirty="0" smtClean="0"/>
              <a:t>within species e.g. as represented by livestock breeds or strains of plants, reduces risk from diseases and increases potential to adapt to changing climates.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Biodiversity Facts</a:t>
            </a:r>
            <a:endParaRPr lang="en-US" dirty="0"/>
          </a:p>
        </p:txBody>
      </p:sp>
      <p:sp>
        <p:nvSpPr>
          <p:cNvPr id="3" name="Content Placeholder 2"/>
          <p:cNvSpPr>
            <a:spLocks noGrp="1"/>
          </p:cNvSpPr>
          <p:nvPr>
            <p:ph idx="1"/>
          </p:nvPr>
        </p:nvSpPr>
        <p:spPr/>
        <p:txBody>
          <a:bodyPr/>
          <a:lstStyle/>
          <a:p>
            <a:pPr lvl="0"/>
            <a:r>
              <a:rPr lang="en-US" dirty="0" smtClean="0"/>
              <a:t>More than 70,000 plant species are used in traditional and modern medicine.</a:t>
            </a:r>
          </a:p>
          <a:p>
            <a:pPr lvl="0"/>
            <a:r>
              <a:rPr lang="en-US" dirty="0" smtClean="0"/>
              <a:t>The value of global ecosystem services is estimated at $16-$64 trillion.</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Biodiversity</a:t>
            </a:r>
            <a:endParaRPr lang="en-US" dirty="0"/>
          </a:p>
        </p:txBody>
      </p:sp>
      <p:sp>
        <p:nvSpPr>
          <p:cNvPr id="3" name="Content Placeholder 2"/>
          <p:cNvSpPr>
            <a:spLocks noGrp="1"/>
          </p:cNvSpPr>
          <p:nvPr>
            <p:ph idx="1"/>
          </p:nvPr>
        </p:nvSpPr>
        <p:spPr/>
        <p:txBody>
          <a:bodyPr>
            <a:normAutofit/>
          </a:bodyPr>
          <a:lstStyle/>
          <a:p>
            <a:r>
              <a:rPr lang="en-US" dirty="0" smtClean="0"/>
              <a:t>Biological diversity and a diversity of approach and method helps people to adapt to change (including climate change). </a:t>
            </a:r>
          </a:p>
          <a:p>
            <a:r>
              <a:rPr lang="en-US" dirty="0" smtClean="0"/>
              <a:t>Diversity </a:t>
            </a:r>
            <a:r>
              <a:rPr lang="en-US" dirty="0" smtClean="0">
                <a:solidFill>
                  <a:srgbClr val="FF0000"/>
                </a:solidFill>
              </a:rPr>
              <a:t>reduces risks </a:t>
            </a:r>
            <a:r>
              <a:rPr lang="en-US" dirty="0" smtClean="0"/>
              <a:t>and </a:t>
            </a:r>
          </a:p>
          <a:p>
            <a:r>
              <a:rPr lang="en-US" dirty="0" smtClean="0">
                <a:solidFill>
                  <a:srgbClr val="FF0000"/>
                </a:solidFill>
              </a:rPr>
              <a:t>Enhances the flexibility </a:t>
            </a:r>
            <a:r>
              <a:rPr lang="en-US" dirty="0" smtClean="0"/>
              <a:t>of people’s responses, making it more likely that individuals’ and communities’ needs will be met.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1564</TotalTime>
  <Words>1788</Words>
  <Application>Microsoft Office PowerPoint</Application>
  <PresentationFormat>On-screen Show (4:3)</PresentationFormat>
  <Paragraphs>139</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Importance of Biodiversity for agricultural intensification and climate change adaptation in Ethiopia</vt:lpstr>
      <vt:lpstr>Introduction</vt:lpstr>
      <vt:lpstr>Introduction ---</vt:lpstr>
      <vt:lpstr>Introduction---</vt:lpstr>
      <vt:lpstr>Practical Challenges </vt:lpstr>
      <vt:lpstr>Practical Challenges --- </vt:lpstr>
      <vt:lpstr>Some Facts</vt:lpstr>
      <vt:lpstr>Biodiversity Facts</vt:lpstr>
      <vt:lpstr>Role of Biodiversity</vt:lpstr>
      <vt:lpstr>Role of Biodiversity ---</vt:lpstr>
      <vt:lpstr>Biodiversity Conservation and agricultural intensification</vt:lpstr>
      <vt:lpstr>Biodiversity Conservation and agricultural intensification ---</vt:lpstr>
      <vt:lpstr>Intensification---</vt:lpstr>
      <vt:lpstr>Intensification---</vt:lpstr>
      <vt:lpstr>Contribution of local farmers’ varieties to agricultural intensification</vt:lpstr>
      <vt:lpstr>Farmer’s varieties ----</vt:lpstr>
      <vt:lpstr>Farmer’s varieties ----</vt:lpstr>
      <vt:lpstr>Farmer’s varieties ----</vt:lpstr>
      <vt:lpstr>Farmer’s varieties ----</vt:lpstr>
      <vt:lpstr>Farmer’s varieties ----</vt:lpstr>
      <vt:lpstr>Genetic variation: farm animals </vt:lpstr>
      <vt:lpstr>farm animals ---</vt:lpstr>
      <vt:lpstr>Food security</vt:lpstr>
      <vt:lpstr>Food security </vt:lpstr>
      <vt:lpstr>World Food Summit Declaration on improving food security: biodiversity </vt:lpstr>
      <vt:lpstr>Crop–livestock systems</vt:lpstr>
      <vt:lpstr>Crop-livestock ---</vt:lpstr>
      <vt:lpstr>The benefits of diversity and multi-species approaches</vt:lpstr>
      <vt:lpstr>The benefits of diversity and multi-species approaches</vt:lpstr>
      <vt:lpstr>Benefits of biodiverse agroecology to adaptation</vt:lpstr>
      <vt:lpstr>Slide 31</vt:lpstr>
      <vt:lpstr>Slide 32</vt:lpstr>
      <vt:lpstr>Climate Change---</vt:lpstr>
      <vt:lpstr>Slide 34</vt:lpstr>
      <vt:lpstr>Common practices include: </vt:lpstr>
      <vt:lpstr>Slide 36</vt:lpstr>
      <vt:lpstr>Slide 37</vt:lpstr>
      <vt:lpstr>Slide 38</vt:lpstr>
      <vt:lpstr>Yield per hectare? </vt:lpstr>
      <vt:lpstr>Conclusion</vt:lpstr>
      <vt:lpstr>Conclusion---</vt:lpstr>
    </vt:vector>
  </TitlesOfParts>
  <Company>IBC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Dr.GemedoD</dc:creator>
  <cp:lastModifiedBy>toshiba</cp:lastModifiedBy>
  <cp:revision>82</cp:revision>
  <dcterms:created xsi:type="dcterms:W3CDTF">2012-07-19T13:18:33Z</dcterms:created>
  <dcterms:modified xsi:type="dcterms:W3CDTF">2012-07-23T06:55:42Z</dcterms:modified>
</cp:coreProperties>
</file>